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7"/>
  </p:notesMasterIdLst>
  <p:handoutMasterIdLst>
    <p:handoutMasterId r:id="rId8"/>
  </p:handoutMasterIdLst>
  <p:sldIdLst>
    <p:sldId id="258" r:id="rId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725" autoAdjust="0"/>
    <p:restoredTop sz="93381" autoAdjust="0"/>
  </p:normalViewPr>
  <p:slideViewPr>
    <p:cSldViewPr>
      <p:cViewPr varScale="1">
        <p:scale>
          <a:sx n="68" d="100"/>
          <a:sy n="68" d="100"/>
        </p:scale>
        <p:origin x="180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D5AADB77-0CEE-4655-815A-A4B13E4E87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524000"/>
            <a:ext cx="796518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ja-JP" sz="1200" b="1" dirty="0">
                <a:solidFill>
                  <a:srgbClr val="0070C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Sub-activity 3.2.1.3:</a:t>
            </a:r>
            <a:r>
              <a:rPr lang="en-GB" altLang="ja-JP" sz="1200" b="1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Determining quality and safety of locally produced legume grain derived complementary foods and adoption in </a:t>
            </a:r>
            <a:r>
              <a:rPr lang="en-GB" altLang="ja-JP" sz="1200" b="1" dirty="0" err="1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Dedza</a:t>
            </a:r>
            <a:r>
              <a:rPr lang="en-GB" altLang="ja-JP" sz="1200" b="1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District – Agnes </a:t>
            </a:r>
            <a:r>
              <a:rPr lang="en-GB" altLang="ja-JP" sz="1200" b="1" dirty="0" err="1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Mwangwela</a:t>
            </a:r>
            <a:endParaRPr lang="en-GB" altLang="ja-JP" sz="1200" b="1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34" charset="-128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4DE8F1F-7FE4-4616-A43C-7AC234B8EE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253536"/>
              </p:ext>
            </p:extLst>
          </p:nvPr>
        </p:nvGraphicFramePr>
        <p:xfrm>
          <a:off x="457201" y="2133600"/>
          <a:ext cx="7965185" cy="4513753"/>
        </p:xfrm>
        <a:graphic>
          <a:graphicData uri="http://schemas.openxmlformats.org/drawingml/2006/table">
            <a:tbl>
              <a:tblPr firstRow="1" firstCol="1" bandRow="1"/>
              <a:tblGrid>
                <a:gridCol w="1975174">
                  <a:extLst>
                    <a:ext uri="{9D8B030D-6E8A-4147-A177-3AD203B41FA5}">
                      <a16:colId xmlns:a16="http://schemas.microsoft.com/office/drawing/2014/main" val="4182645312"/>
                    </a:ext>
                  </a:extLst>
                </a:gridCol>
                <a:gridCol w="2524982">
                  <a:extLst>
                    <a:ext uri="{9D8B030D-6E8A-4147-A177-3AD203B41FA5}">
                      <a16:colId xmlns:a16="http://schemas.microsoft.com/office/drawing/2014/main" val="2339597442"/>
                    </a:ext>
                  </a:extLst>
                </a:gridCol>
                <a:gridCol w="3465029">
                  <a:extLst>
                    <a:ext uri="{9D8B030D-6E8A-4147-A177-3AD203B41FA5}">
                      <a16:colId xmlns:a16="http://schemas.microsoft.com/office/drawing/2014/main" val="3495791748"/>
                    </a:ext>
                  </a:extLst>
                </a:gridCol>
              </a:tblGrid>
              <a:tr h="4699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Deliverables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(March 2021) </a:t>
                      </a:r>
                      <a:r>
                        <a:rPr lang="en-GB" sz="1200" b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 the latest presented on the earlier status dates.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(August 2021)</a:t>
                      </a:r>
                      <a:r>
                        <a:rPr lang="en-GB" sz="12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&amp; means of verification where applicable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1684592"/>
                  </a:ext>
                </a:extLst>
              </a:tr>
              <a:tr h="3507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Three recipes made available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Target submission date is June 30, 2021.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Recipes have been done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1573801"/>
                  </a:ext>
                </a:extLst>
              </a:tr>
              <a:tr h="12396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 least two field days held with nutrition groups, especially HIV/AIDS action groups in </a:t>
                      </a:r>
                      <a:r>
                        <a:rPr lang="en-GB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Linthipe</a:t>
                      </a: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jointly with DNCC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Target submission date is June 30, 2021.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Could not take place dur to Covid Restrictions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1719874"/>
                  </a:ext>
                </a:extLst>
              </a:tr>
              <a:tr h="3507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Improved child nutrition status demonstrated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Target submission date is June 30, 2021.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collection has been completed and the student is currently writing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4061567"/>
                  </a:ext>
                </a:extLst>
              </a:tr>
              <a:tr h="4699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 least one success/blog story produced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Reported within the institutional report to IITA of 2020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December 2021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3284615"/>
                  </a:ext>
                </a:extLst>
              </a:tr>
              <a:tr h="6289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uploaded to </a:t>
                      </a:r>
                      <a:r>
                        <a:rPr lang="en-GB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dataverse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0086775"/>
                  </a:ext>
                </a:extLst>
              </a:tr>
              <a:tr h="4699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FtF</a:t>
                      </a: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indicators data submitted to M&amp;E/IFPRI for upload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9357216"/>
                  </a:ext>
                </a:extLst>
              </a:tr>
              <a:tr h="4699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966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4</TotalTime>
  <Words>167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2</cp:revision>
  <cp:lastPrinted>2011-10-06T11:45:23Z</cp:lastPrinted>
  <dcterms:created xsi:type="dcterms:W3CDTF">2020-07-17T08:59:01Z</dcterms:created>
  <dcterms:modified xsi:type="dcterms:W3CDTF">2021-09-17T03:36:08Z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